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notesMasterIdLst>
    <p:notesMasterId r:id="rId13"/>
  </p:notesMasterIdLst>
  <p:handoutMasterIdLst>
    <p:handoutMasterId r:id="rId14"/>
  </p:handoutMasterIdLst>
  <p:sldIdLst>
    <p:sldId id="256" r:id="rId3"/>
    <p:sldId id="363" r:id="rId4"/>
    <p:sldId id="259" r:id="rId5"/>
    <p:sldId id="267" r:id="rId6"/>
    <p:sldId id="269" r:id="rId7"/>
    <p:sldId id="270" r:id="rId8"/>
    <p:sldId id="274" r:id="rId9"/>
    <p:sldId id="278" r:id="rId10"/>
    <p:sldId id="361" r:id="rId11"/>
    <p:sldId id="30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4FDD"/>
    <a:srgbClr val="FFA000"/>
    <a:srgbClr val="BDE600"/>
    <a:srgbClr val="43D6DD"/>
    <a:srgbClr val="E22487"/>
    <a:srgbClr val="1A1B30"/>
    <a:srgbClr val="E6E6E6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60"/>
    <p:restoredTop sz="94694"/>
  </p:normalViewPr>
  <p:slideViewPr>
    <p:cSldViewPr snapToGrid="0" snapToObjects="1">
      <p:cViewPr varScale="1">
        <p:scale>
          <a:sx n="95" d="100"/>
          <a:sy n="95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ïla Hamadache" userId="9dd78757-63ff-4834-acad-7848a6b5239e" providerId="ADAL" clId="{350B3C30-FAF1-44F6-B234-5596AE6F2E4F}"/>
    <pc:docChg chg="delSld modSld">
      <pc:chgData name="Neïla Hamadache" userId="9dd78757-63ff-4834-acad-7848a6b5239e" providerId="ADAL" clId="{350B3C30-FAF1-44F6-B234-5596AE6F2E4F}" dt="2022-06-03T15:35:20.593" v="29" actId="47"/>
      <pc:docMkLst>
        <pc:docMk/>
      </pc:docMkLst>
      <pc:sldChg chg="modSp mod">
        <pc:chgData name="Neïla Hamadache" userId="9dd78757-63ff-4834-acad-7848a6b5239e" providerId="ADAL" clId="{350B3C30-FAF1-44F6-B234-5596AE6F2E4F}" dt="2022-06-03T15:34:16.863" v="22" actId="20577"/>
        <pc:sldMkLst>
          <pc:docMk/>
          <pc:sldMk cId="4103923815" sldId="259"/>
        </pc:sldMkLst>
        <pc:spChg chg="mod">
          <ac:chgData name="Neïla Hamadache" userId="9dd78757-63ff-4834-acad-7848a6b5239e" providerId="ADAL" clId="{350B3C30-FAF1-44F6-B234-5596AE6F2E4F}" dt="2022-06-03T15:34:16.863" v="22" actId="20577"/>
          <ac:spMkLst>
            <pc:docMk/>
            <pc:sldMk cId="4103923815" sldId="259"/>
            <ac:spMk id="2" creationId="{6DF5F234-A404-B743-A0B0-E790DB21C6F7}"/>
          </ac:spMkLst>
        </pc:spChg>
        <pc:spChg chg="mod">
          <ac:chgData name="Neïla Hamadache" userId="9dd78757-63ff-4834-acad-7848a6b5239e" providerId="ADAL" clId="{350B3C30-FAF1-44F6-B234-5596AE6F2E4F}" dt="2022-06-03T14:55:28.195" v="6" actId="20577"/>
          <ac:spMkLst>
            <pc:docMk/>
            <pc:sldMk cId="4103923815" sldId="259"/>
            <ac:spMk id="3" creationId="{D92C91FE-879C-9F4F-A5E8-97F6F2B4FBCC}"/>
          </ac:spMkLst>
        </pc:spChg>
      </pc:sldChg>
      <pc:sldChg chg="del">
        <pc:chgData name="Neïla Hamadache" userId="9dd78757-63ff-4834-acad-7848a6b5239e" providerId="ADAL" clId="{350B3C30-FAF1-44F6-B234-5596AE6F2E4F}" dt="2022-06-03T15:34:19.846" v="23" actId="47"/>
        <pc:sldMkLst>
          <pc:docMk/>
          <pc:sldMk cId="3316168582" sldId="265"/>
        </pc:sldMkLst>
      </pc:sldChg>
      <pc:sldChg chg="del">
        <pc:chgData name="Neïla Hamadache" userId="9dd78757-63ff-4834-acad-7848a6b5239e" providerId="ADAL" clId="{350B3C30-FAF1-44F6-B234-5596AE6F2E4F}" dt="2022-06-03T15:34:22.409" v="24" actId="47"/>
        <pc:sldMkLst>
          <pc:docMk/>
          <pc:sldMk cId="3309116461" sldId="266"/>
        </pc:sldMkLst>
      </pc:sldChg>
      <pc:sldChg chg="del">
        <pc:chgData name="Neïla Hamadache" userId="9dd78757-63ff-4834-acad-7848a6b5239e" providerId="ADAL" clId="{350B3C30-FAF1-44F6-B234-5596AE6F2E4F}" dt="2022-06-03T15:34:27.771" v="25" actId="47"/>
        <pc:sldMkLst>
          <pc:docMk/>
          <pc:sldMk cId="1521188438" sldId="268"/>
        </pc:sldMkLst>
      </pc:sldChg>
      <pc:sldChg chg="del">
        <pc:chgData name="Neïla Hamadache" userId="9dd78757-63ff-4834-acad-7848a6b5239e" providerId="ADAL" clId="{350B3C30-FAF1-44F6-B234-5596AE6F2E4F}" dt="2022-06-03T15:35:10.805" v="26" actId="47"/>
        <pc:sldMkLst>
          <pc:docMk/>
          <pc:sldMk cId="2062866101" sldId="272"/>
        </pc:sldMkLst>
      </pc:sldChg>
      <pc:sldChg chg="del">
        <pc:chgData name="Neïla Hamadache" userId="9dd78757-63ff-4834-acad-7848a6b5239e" providerId="ADAL" clId="{350B3C30-FAF1-44F6-B234-5596AE6F2E4F}" dt="2022-06-03T15:35:11.940" v="27" actId="47"/>
        <pc:sldMkLst>
          <pc:docMk/>
          <pc:sldMk cId="872151397" sldId="275"/>
        </pc:sldMkLst>
      </pc:sldChg>
      <pc:sldChg chg="del">
        <pc:chgData name="Neïla Hamadache" userId="9dd78757-63ff-4834-acad-7848a6b5239e" providerId="ADAL" clId="{350B3C30-FAF1-44F6-B234-5596AE6F2E4F}" dt="2022-06-03T15:35:13.002" v="28" actId="47"/>
        <pc:sldMkLst>
          <pc:docMk/>
          <pc:sldMk cId="180634478" sldId="276"/>
        </pc:sldMkLst>
      </pc:sldChg>
      <pc:sldChg chg="del">
        <pc:chgData name="Neïla Hamadache" userId="9dd78757-63ff-4834-acad-7848a6b5239e" providerId="ADAL" clId="{350B3C30-FAF1-44F6-B234-5596AE6F2E4F}" dt="2022-06-03T15:35:20.593" v="29" actId="47"/>
        <pc:sldMkLst>
          <pc:docMk/>
          <pc:sldMk cId="1777063797" sldId="2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2124E39-804A-3A43-8D99-FD266356E6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68A4AD-B1C3-3248-9A5C-9C6E96C2EB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26832-957D-2A40-8C26-8FEB239CA18C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9D3806-607B-0842-B798-F34FFB75D6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8CEFBF-A742-904C-B986-0F0B33197D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81ABB-5D17-E74B-B6FC-9D64E5F36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880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054D0-B9AE-C746-8B0C-5AFC851766FD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3F76E-0924-B74B-B3E1-0D5D959C1E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93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9D84C-FA7A-C346-B7FD-EFB59FC466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422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9D84C-FA7A-C346-B7FD-EFB59FC466A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03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F330A8-202A-8941-8F7D-BB56C9DBE9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F64AF-2E7A-6343-9B81-549830386822}"/>
              </a:ext>
            </a:extLst>
          </p:cNvPr>
          <p:cNvSpPr/>
          <p:nvPr userDrawn="1"/>
        </p:nvSpPr>
        <p:spPr>
          <a:xfrm>
            <a:off x="1411357" y="1465640"/>
            <a:ext cx="10780644" cy="5392360"/>
          </a:xfrm>
          <a:prstGeom prst="rect">
            <a:avLst/>
          </a:prstGeom>
          <a:solidFill>
            <a:srgbClr val="43D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88EBE3-BD14-544F-8F23-11A9603985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9800" y="2042130"/>
            <a:ext cx="9144000" cy="1598663"/>
          </a:xfrm>
          <a:prstGeom prst="rect">
            <a:avLst/>
          </a:prstGeom>
        </p:spPr>
        <p:txBody>
          <a:bodyPr anchor="b"/>
          <a:lstStyle>
            <a:lvl1pPr algn="ctr">
              <a:defRPr sz="5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7343CA-D494-2A43-91A1-4312FB7DBF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09800" y="3904735"/>
            <a:ext cx="9144000" cy="1180026"/>
          </a:xfrm>
        </p:spPr>
        <p:txBody>
          <a:bodyPr/>
          <a:lstStyle>
            <a:lvl1pPr marL="0" indent="0" algn="l">
              <a:buNone/>
              <a:defRPr sz="2400"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 titre/ date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89560E-8E23-A34C-AE0C-AB5DA384BF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11357" cy="14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1" y="0"/>
            <a:ext cx="11353798" cy="5987562"/>
          </a:xfrm>
          <a:prstGeom prst="rect">
            <a:avLst/>
          </a:prstGeom>
          <a:solidFill>
            <a:srgbClr val="B34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9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1" y="0"/>
            <a:ext cx="11353798" cy="5987562"/>
          </a:xfrm>
          <a:prstGeom prst="rect">
            <a:avLst/>
          </a:prstGeom>
          <a:solidFill>
            <a:srgbClr val="E22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8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34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1" y="0"/>
            <a:ext cx="11353798" cy="5987562"/>
          </a:xfrm>
          <a:prstGeom prst="rect">
            <a:avLst/>
          </a:prstGeom>
          <a:solidFill>
            <a:srgbClr val="BD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8" y="210124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76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1" y="0"/>
            <a:ext cx="11353798" cy="5987562"/>
          </a:xfrm>
          <a:prstGeom prst="rect">
            <a:avLst/>
          </a:prstGeom>
          <a:solidFill>
            <a:srgbClr val="FF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8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8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5C2BB4-737A-3745-ABDF-5FAF9A285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59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E10669-8774-D846-AAF9-DA7F044C8C0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1353800" cy="4161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 / graphique</a:t>
            </a:r>
          </a:p>
        </p:txBody>
      </p:sp>
      <p:sp>
        <p:nvSpPr>
          <p:cNvPr id="4" name="Espace réservé de la date 4">
            <a:extLst>
              <a:ext uri="{FF2B5EF4-FFF2-40B4-BE49-F238E27FC236}">
                <a16:creationId xmlns:a16="http://schemas.microsoft.com/office/drawing/2014/main" id="{7C258EE0-F028-3940-8A10-CF6A2DDD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0FCB9906-5855-C846-91DD-FE5A3646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AF6752-730A-FF48-BAA4-748E377A2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FA33D8-D516-504E-87FA-D4A0691E8CCD}"/>
              </a:ext>
            </a:extLst>
          </p:cNvPr>
          <p:cNvSpPr/>
          <p:nvPr userDrawn="1"/>
        </p:nvSpPr>
        <p:spPr>
          <a:xfrm>
            <a:off x="838199" y="0"/>
            <a:ext cx="11353799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5C2BB4-737A-3745-ABDF-5FAF9A285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59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E10669-8774-D846-AAF9-DA7F044C8C0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1353800" cy="4161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" name="Espace réservé de la date 4">
            <a:extLst>
              <a:ext uri="{FF2B5EF4-FFF2-40B4-BE49-F238E27FC236}">
                <a16:creationId xmlns:a16="http://schemas.microsoft.com/office/drawing/2014/main" id="{7C258EE0-F028-3940-8A10-CF6A2DDD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0FCB9906-5855-C846-91DD-FE5A3646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AF6752-730A-FF48-BAA4-748E377A2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homme, téléphone mobile, extérieur&#10;&#10;Description générée automatiquement">
            <a:extLst>
              <a:ext uri="{FF2B5EF4-FFF2-40B4-BE49-F238E27FC236}">
                <a16:creationId xmlns:a16="http://schemas.microsoft.com/office/drawing/2014/main" id="{C55E280E-DF82-3A40-B6C0-324350BE3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72198" y="1"/>
            <a:ext cx="6019802" cy="5987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0"/>
            <a:ext cx="5333998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36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5E280E-DF82-3A40-B6C0-324350BE3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197" y="0"/>
            <a:ext cx="6019802" cy="5987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0"/>
            <a:ext cx="5333998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00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0"/>
            <a:ext cx="5333998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FC967035-6209-124A-AE05-E29C753B1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198" y="0"/>
            <a:ext cx="6019801" cy="59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3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5E280E-DF82-3A40-B6C0-324350BE3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8259" y="0"/>
            <a:ext cx="6043741" cy="5987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-23812"/>
            <a:ext cx="5333998" cy="60113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3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2" y="0"/>
            <a:ext cx="11353798" cy="5987562"/>
          </a:xfrm>
          <a:prstGeom prst="rect">
            <a:avLst/>
          </a:prstGeom>
          <a:solidFill>
            <a:srgbClr val="1A1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7FE8B642-1C7D-BF49-BB8D-1C9BC498AA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2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C13DDD21-4968-794F-B89F-53B9A8E730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055812"/>
            <a:ext cx="11353800" cy="3932237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n>
                  <a:noFill/>
                </a:ln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12508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5E280E-DF82-3A40-B6C0-324350BE3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8259" y="0"/>
            <a:ext cx="6043741" cy="5987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-23812"/>
            <a:ext cx="5333998" cy="60113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4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-23812"/>
            <a:ext cx="5333998" cy="60113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(dans le bloc de droite vous pouvez ajouter une image !)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F223BD13-348D-6B47-B3E9-47C5B54D58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0"/>
            <a:ext cx="6019800" cy="598756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080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199" y="0"/>
            <a:ext cx="5333998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172199" y="1798983"/>
            <a:ext cx="6019799" cy="41885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Texte/graphique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38471D8-0F42-0647-8CC6-3D02810B55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798983"/>
            <a:ext cx="5181600" cy="418858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  <a:lvl2pPr>
              <a:defRPr>
                <a:solidFill>
                  <a:schemeClr val="tx1"/>
                </a:solidFill>
                <a:latin typeface="Barlow" pitchFamily="2" charset="77"/>
              </a:defRPr>
            </a:lvl2pPr>
            <a:lvl3pPr>
              <a:defRPr>
                <a:solidFill>
                  <a:schemeClr val="tx1"/>
                </a:solidFill>
                <a:latin typeface="Barlow" pitchFamily="2" charset="77"/>
              </a:defRPr>
            </a:lvl3pPr>
            <a:lvl4pPr>
              <a:defRPr>
                <a:solidFill>
                  <a:schemeClr val="tx1"/>
                </a:solidFill>
                <a:latin typeface="Barlow" pitchFamily="2" charset="77"/>
              </a:defRPr>
            </a:lvl4pPr>
            <a:lvl5pPr>
              <a:defRPr>
                <a:solidFill>
                  <a:schemeClr val="tx1"/>
                </a:solidFill>
                <a:latin typeface="Barlow" pitchFamily="2" charset="77"/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6858700-DD71-BC4D-BF96-0C6338E1A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</p:spTree>
    <p:extLst>
      <p:ext uri="{BB962C8B-B14F-4D97-AF65-F5344CB8AC3E}">
        <p14:creationId xmlns:p14="http://schemas.microsoft.com/office/powerpoint/2010/main" val="3242501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803665-37FC-2E42-BE9F-6C0B3EC57780}"/>
              </a:ext>
            </a:extLst>
          </p:cNvPr>
          <p:cNvSpPr/>
          <p:nvPr userDrawn="1"/>
        </p:nvSpPr>
        <p:spPr>
          <a:xfrm>
            <a:off x="838200" y="0"/>
            <a:ext cx="11353800" cy="5987562"/>
          </a:xfrm>
          <a:prstGeom prst="rect">
            <a:avLst/>
          </a:prstGeom>
          <a:solidFill>
            <a:srgbClr val="43D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Espace réservé de la date 4">
            <a:extLst>
              <a:ext uri="{FF2B5EF4-FFF2-40B4-BE49-F238E27FC236}">
                <a16:creationId xmlns:a16="http://schemas.microsoft.com/office/drawing/2014/main" id="{91F731A0-B7F5-AB48-A12D-780C967F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5892DC-14A6-C347-9AD1-A089900D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9714-E08A-7148-A3C0-E0E2D65130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405D79BF-5B98-3540-80A0-925729C06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59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D0AA875-AE65-2F4C-971F-9A7FAE6F1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6957" y="2650950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400 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04EE2AE-9A3F-934D-8098-36F5F2CEA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6957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solidFill>
                  <a:srgbClr val="1A1B30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entreprises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466AFD6-3D68-6941-BF72-928367FEBD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0138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solidFill>
                  <a:srgbClr val="1A1B30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dans la </a:t>
            </a:r>
            <a:r>
              <a:rPr lang="fr-FR" dirty="0" err="1"/>
              <a:t>tech</a:t>
            </a:r>
            <a:r>
              <a:rPr lang="fr-FR" dirty="0"/>
              <a:t> et le numérique 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D8E94AA7-10AF-5648-BE34-4D37CD33EE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0138" y="2650949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N°1 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2A3963EB-165B-804C-85F5-7BC3E3558F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3319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solidFill>
                  <a:srgbClr val="1A1B30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de start-up         et de PME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D5FE7743-E58B-9C41-8283-E80532B63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3319" y="2650949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80% </a:t>
            </a:r>
          </a:p>
        </p:txBody>
      </p:sp>
    </p:spTree>
    <p:extLst>
      <p:ext uri="{BB962C8B-B14F-4D97-AF65-F5344CB8AC3E}">
        <p14:creationId xmlns:p14="http://schemas.microsoft.com/office/powerpoint/2010/main" val="15684920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803665-37FC-2E42-BE9F-6C0B3EC57780}"/>
              </a:ext>
            </a:extLst>
          </p:cNvPr>
          <p:cNvSpPr/>
          <p:nvPr userDrawn="1"/>
        </p:nvSpPr>
        <p:spPr>
          <a:xfrm>
            <a:off x="838200" y="0"/>
            <a:ext cx="11353800" cy="5987562"/>
          </a:xfrm>
          <a:prstGeom prst="rect">
            <a:avLst/>
          </a:prstGeom>
          <a:solidFill>
            <a:srgbClr val="1A1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a date 4">
            <a:extLst>
              <a:ext uri="{FF2B5EF4-FFF2-40B4-BE49-F238E27FC236}">
                <a16:creationId xmlns:a16="http://schemas.microsoft.com/office/drawing/2014/main" id="{91F731A0-B7F5-AB48-A12D-780C967F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5892DC-14A6-C347-9AD1-A089900D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9714-E08A-7148-A3C0-E0E2D65130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405D79BF-5B98-3540-80A0-925729C06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59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D0AA875-AE65-2F4C-971F-9A7FAE6F1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6957" y="2650950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rgbClr val="B34FDD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400 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04EE2AE-9A3F-934D-8098-36F5F2CEA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6957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latin typeface="Barlow" pitchFamily="2" charset="77"/>
              </a:defRPr>
            </a:lvl1pPr>
          </a:lstStyle>
          <a:p>
            <a:pPr lvl="0"/>
            <a:r>
              <a:rPr lang="fr-FR" dirty="0"/>
              <a:t>entreprises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466AFD6-3D68-6941-BF72-928367FEBD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0138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latin typeface="Barlow" pitchFamily="2" charset="77"/>
              </a:defRPr>
            </a:lvl1pPr>
          </a:lstStyle>
          <a:p>
            <a:pPr lvl="0"/>
            <a:r>
              <a:rPr lang="fr-FR" dirty="0"/>
              <a:t>dans la </a:t>
            </a:r>
            <a:r>
              <a:rPr lang="fr-FR" dirty="0" err="1"/>
              <a:t>tech</a:t>
            </a:r>
            <a:r>
              <a:rPr lang="fr-FR" dirty="0"/>
              <a:t> et le numérique 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D8E94AA7-10AF-5648-BE34-4D37CD33EE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0138" y="2650949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rgbClr val="BDE600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N°1 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2A3963EB-165B-804C-85F5-7BC3E3558F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3319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latin typeface="Barlow" pitchFamily="2" charset="77"/>
              </a:defRPr>
            </a:lvl1pPr>
          </a:lstStyle>
          <a:p>
            <a:pPr lvl="0"/>
            <a:r>
              <a:rPr lang="fr-FR" dirty="0"/>
              <a:t>de start-up         et de PME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D5FE7743-E58B-9C41-8283-E80532B63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3319" y="2650949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rgbClr val="E22487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80% </a:t>
            </a:r>
          </a:p>
        </p:txBody>
      </p:sp>
    </p:spTree>
    <p:extLst>
      <p:ext uri="{BB962C8B-B14F-4D97-AF65-F5344CB8AC3E}">
        <p14:creationId xmlns:p14="http://schemas.microsoft.com/office/powerpoint/2010/main" val="3348046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62418A-EFA7-E047-856F-E8F0334870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B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3003EF-8084-684B-9E0F-1948FEBE48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26760" y="1614263"/>
            <a:ext cx="4738480" cy="362947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B8C42D6-6E79-314E-AA39-8E427AE8AB1E}"/>
              </a:ext>
            </a:extLst>
          </p:cNvPr>
          <p:cNvSpPr txBox="1"/>
          <p:nvPr userDrawn="1"/>
        </p:nvSpPr>
        <p:spPr>
          <a:xfrm>
            <a:off x="4287078" y="6331226"/>
            <a:ext cx="3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" pitchFamily="2" charset="77"/>
              </a:rPr>
              <a:t>numeum.fr</a:t>
            </a:r>
          </a:p>
        </p:txBody>
      </p:sp>
    </p:spTree>
    <p:extLst>
      <p:ext uri="{BB962C8B-B14F-4D97-AF65-F5344CB8AC3E}">
        <p14:creationId xmlns:p14="http://schemas.microsoft.com/office/powerpoint/2010/main" val="2480699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chap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1116396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1500"/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542B84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0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8" name="Image 7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pic>
        <p:nvPicPr>
          <p:cNvPr id="9" name="Image 8" descr="Pascaline_Logo_RVB.png">
            <a:extLst>
              <a:ext uri="{FF2B5EF4-FFF2-40B4-BE49-F238E27FC236}">
                <a16:creationId xmlns:a16="http://schemas.microsoft.com/office/drawing/2014/main" id="{3D1C52D1-7E99-BE4A-91FD-E745FE3A6B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2195512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1500"/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www.talentsdunumerique.com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7851435" y="2671976"/>
            <a:ext cx="2656132" cy="20473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 </a:t>
            </a:r>
          </a:p>
          <a:p>
            <a:pPr lvl="0"/>
            <a:r>
              <a:rPr lang="fr-FR" dirty="0"/>
              <a:t>PAGE</a:t>
            </a:r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7012505" y="359565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3300" b="0" i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2016</a:t>
            </a:r>
          </a:p>
        </p:txBody>
      </p:sp>
      <p:pic>
        <p:nvPicPr>
          <p:cNvPr id="2" name="Image 1" descr="Pascaline_Logo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7" y="444225"/>
            <a:ext cx="5244727" cy="1400880"/>
          </a:xfrm>
          <a:prstGeom prst="rect">
            <a:avLst/>
          </a:prstGeom>
        </p:spPr>
      </p:pic>
      <p:pic>
        <p:nvPicPr>
          <p:cNvPr id="4" name="Image 3" descr="strie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554" y="3180806"/>
            <a:ext cx="206439" cy="13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73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2195512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1500"/>
            </a:lvl1pPr>
          </a:lstStyle>
          <a:p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pic>
        <p:nvPicPr>
          <p:cNvPr id="12" name="Image 11" descr="ThinkTank_Logo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2" y="489616"/>
            <a:ext cx="5771759" cy="1346096"/>
          </a:xfrm>
          <a:prstGeom prst="rect">
            <a:avLst/>
          </a:prstGeom>
        </p:spPr>
      </p:pic>
      <p:sp>
        <p:nvSpPr>
          <p:cNvPr id="9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7851435" y="2671976"/>
            <a:ext cx="2656132" cy="20473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 </a:t>
            </a:r>
          </a:p>
          <a:p>
            <a:pPr lvl="0"/>
            <a:r>
              <a:rPr lang="fr-FR" dirty="0"/>
              <a:t>PAGE</a:t>
            </a:r>
          </a:p>
        </p:txBody>
      </p:sp>
      <p:sp>
        <p:nvSpPr>
          <p:cNvPr id="10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7012505" y="359565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3300" b="0" i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2016</a:t>
            </a:r>
          </a:p>
        </p:txBody>
      </p:sp>
      <p:pic>
        <p:nvPicPr>
          <p:cNvPr id="2" name="Image 1" descr="Sans-titre--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323" y="3180806"/>
            <a:ext cx="206386" cy="13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78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hap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1116396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1500"/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542B84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0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8" name="Image 7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pic>
        <p:nvPicPr>
          <p:cNvPr id="9" name="Image 8" descr="Pascaline_Logo_RVB.png">
            <a:extLst>
              <a:ext uri="{FF2B5EF4-FFF2-40B4-BE49-F238E27FC236}">
                <a16:creationId xmlns:a16="http://schemas.microsoft.com/office/drawing/2014/main" id="{3D1C52D1-7E99-BE4A-91FD-E745FE3A6B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3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2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89DFBE0-665B-8D4F-AD02-986BF1F08B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055812"/>
            <a:ext cx="11353800" cy="3932237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n>
                  <a:noFill/>
                </a:ln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7940292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D90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r>
              <a:rPr lang="de-DE" dirty="0" err="1">
                <a:solidFill>
                  <a:srgbClr val="D90079"/>
                </a:solidFill>
              </a:rPr>
              <a:t>www.talentsdunumerique.com</a:t>
            </a:r>
            <a:endParaRPr lang="fr-FR" dirty="0">
              <a:solidFill>
                <a:srgbClr val="D90079"/>
              </a:solidFill>
            </a:endParaRP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0" name="Image 9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 descr="Pascaline_Logo_RVB.png">
            <a:extLst>
              <a:ext uri="{FF2B5EF4-FFF2-40B4-BE49-F238E27FC236}">
                <a16:creationId xmlns:a16="http://schemas.microsoft.com/office/drawing/2014/main" id="{4049AF05-6AD5-5143-B51E-6EFA97845E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12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hapitre / sans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>
              <a:solidFill>
                <a:srgbClr val="542B84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de-DE">
                <a:solidFill>
                  <a:srgbClr val="542B84"/>
                </a:solidFill>
              </a:rPr>
              <a:t>www.talentsdunumerique.com</a:t>
            </a:r>
            <a:endParaRPr lang="fr-FR" dirty="0">
              <a:solidFill>
                <a:srgbClr val="542B84"/>
              </a:solidFill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1" name="Image 10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13" name="Image 12" descr="Pascaline_Logo_RVB.png">
            <a:extLst>
              <a:ext uri="{FF2B5EF4-FFF2-40B4-BE49-F238E27FC236}">
                <a16:creationId xmlns:a16="http://schemas.microsoft.com/office/drawing/2014/main" id="{B6B487F2-58A7-F647-BB92-1B67EBB59C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6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2552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5527C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0" name="Image 9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6771926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20B8A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0B8AE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0" name="Image 9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705121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Bulle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5"/>
          <a:stretch/>
        </p:blipFill>
        <p:spPr>
          <a:xfrm>
            <a:off x="0" y="1237426"/>
            <a:ext cx="6083701" cy="478512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6230820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8898744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6800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12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6083701" y="1222772"/>
            <a:ext cx="6108299" cy="4785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fr-FR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9" y="2560658"/>
            <a:ext cx="4646892" cy="145637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14313" marR="0" indent="-214313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Blip>
                <a:blip r:embed="rId3"/>
              </a:buBlip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mr-IN" dirty="0"/>
              <a:t>…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>
                <a:solidFill>
                  <a:srgbClr val="542B84"/>
                </a:solidFill>
              </a:rPr>
              <a:t>www.talentsdunumerique.com</a:t>
            </a:r>
            <a:endParaRPr lang="fr-FR" dirty="0">
              <a:solidFill>
                <a:srgbClr val="542B84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-1" y="1"/>
            <a:ext cx="2782359" cy="34289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rgbClr val="542B84"/>
              </a:solidFill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7" name="Image 16" descr="Pascaline_Logo_RVB.png">
            <a:extLst>
              <a:ext uri="{FF2B5EF4-FFF2-40B4-BE49-F238E27FC236}">
                <a16:creationId xmlns:a16="http://schemas.microsoft.com/office/drawing/2014/main" id="{F5215533-F3C6-B444-9576-FE84238F19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ulle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5"/>
          <a:stretch/>
        </p:blipFill>
        <p:spPr>
          <a:xfrm>
            <a:off x="0" y="1237426"/>
            <a:ext cx="6083701" cy="478512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4481-461C-E545-A881-30035B5DBFC3}" type="slidenum">
              <a:rPr lang="fr-FR" smtClean="0"/>
              <a:t>‹N°›</a:t>
            </a:fld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6230820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 userDrawn="1"/>
        </p:nvSpPr>
        <p:spPr>
          <a:xfrm>
            <a:off x="8898744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6800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4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6083701" y="1222772"/>
            <a:ext cx="6108299" cy="4785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fr-FR" dirty="0"/>
          </a:p>
        </p:txBody>
      </p:sp>
      <p:sp>
        <p:nvSpPr>
          <p:cNvPr id="27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9" y="2560658"/>
            <a:ext cx="4646892" cy="145637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14313" marR="0" indent="-214313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>
                <a:solidFill>
                  <a:srgbClr val="25527C"/>
                </a:solidFill>
              </a:rPr>
              <a:t>www.talentsdunumerique.com</a:t>
            </a:r>
            <a:endParaRPr lang="fr-FR" dirty="0">
              <a:solidFill>
                <a:srgbClr val="25527C"/>
              </a:solidFill>
            </a:endParaRPr>
          </a:p>
        </p:txBody>
      </p:sp>
      <p:sp>
        <p:nvSpPr>
          <p:cNvPr id="14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-1" y="1"/>
            <a:ext cx="2782359" cy="34289"/>
          </a:xfrm>
          <a:prstGeom prst="rect">
            <a:avLst/>
          </a:prstGeom>
          <a:solidFill>
            <a:srgbClr val="2552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rgbClr val="542B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2105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8299" y="1237426"/>
            <a:ext cx="6083701" cy="4785122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7020367" y="206913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7020367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14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0" y="1222772"/>
            <a:ext cx="6108299" cy="4785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fr-FR" dirty="0"/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>
                <a:solidFill>
                  <a:srgbClr val="542B84"/>
                </a:solidFill>
              </a:rPr>
              <a:t>www.talentsdunumerique.com</a:t>
            </a:r>
            <a:endParaRPr lang="fr-FR" dirty="0">
              <a:solidFill>
                <a:srgbClr val="542B84"/>
              </a:solidFill>
            </a:endParaRPr>
          </a:p>
        </p:txBody>
      </p:sp>
      <p:sp>
        <p:nvSpPr>
          <p:cNvPr id="18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7020367" y="2560658"/>
            <a:ext cx="4646892" cy="290322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7" name="Image 16" descr="Pascaline_Logo_RVB.png">
            <a:extLst>
              <a:ext uri="{FF2B5EF4-FFF2-40B4-BE49-F238E27FC236}">
                <a16:creationId xmlns:a16="http://schemas.microsoft.com/office/drawing/2014/main" id="{ED45ADB7-D457-5B4E-8C2A-90AF0FC545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499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108299" y="1237426"/>
            <a:ext cx="6083701" cy="4785122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7020367" y="206913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7020367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9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0" y="1222772"/>
            <a:ext cx="6108299" cy="4785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fr-FR" dirty="0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22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5527C"/>
                </a:solidFill>
              </a:defRPr>
            </a:lvl1pPr>
          </a:lstStyle>
          <a:p>
            <a:r>
              <a:rPr lang="de-DE" dirty="0" err="1"/>
              <a:t>www.talentsdunumerique.com</a:t>
            </a:r>
            <a:endParaRPr lang="fr-FR" dirty="0"/>
          </a:p>
        </p:txBody>
      </p:sp>
      <p:sp>
        <p:nvSpPr>
          <p:cNvPr id="12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7020367" y="2560658"/>
            <a:ext cx="4646892" cy="28859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8713052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Bulle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721"/>
          <a:stretch/>
        </p:blipFill>
        <p:spPr>
          <a:xfrm>
            <a:off x="6108299" y="1237426"/>
            <a:ext cx="8074382" cy="478512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4481-461C-E545-A881-30035B5DBFC3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91206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12068" y="2519945"/>
            <a:ext cx="4646893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err="1">
                <a:solidFill>
                  <a:srgbClr val="542B84"/>
                </a:solidFill>
              </a:rPr>
              <a:t>www.talentsdunumerique.com</a:t>
            </a:r>
            <a:endParaRPr lang="fr-FR" dirty="0">
              <a:solidFill>
                <a:srgbClr val="542B84"/>
              </a:solidFill>
            </a:endParaRPr>
          </a:p>
        </p:txBody>
      </p:sp>
      <p:sp>
        <p:nvSpPr>
          <p:cNvPr id="17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671321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4" hasCustomPrompt="1"/>
          </p:nvPr>
        </p:nvSpPr>
        <p:spPr>
          <a:xfrm>
            <a:off x="6713219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25" hasCustomPrompt="1"/>
          </p:nvPr>
        </p:nvSpPr>
        <p:spPr>
          <a:xfrm>
            <a:off x="6713219" y="2519945"/>
            <a:ext cx="4646893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pic>
        <p:nvPicPr>
          <p:cNvPr id="20" name="Image 19" descr="Pascaline_Logo_RVB.png">
            <a:extLst>
              <a:ext uri="{FF2B5EF4-FFF2-40B4-BE49-F238E27FC236}">
                <a16:creationId xmlns:a16="http://schemas.microsoft.com/office/drawing/2014/main" id="{A15ED0A5-641A-9D4E-8020-23DEC60D88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560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912069" y="210299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9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err="1">
                <a:solidFill>
                  <a:srgbClr val="25527C"/>
                </a:solidFill>
              </a:rPr>
              <a:t>www.talentsdunumerique.com</a:t>
            </a:r>
            <a:endParaRPr lang="fr-FR" dirty="0">
              <a:solidFill>
                <a:srgbClr val="25527C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pic>
        <p:nvPicPr>
          <p:cNvPr id="11" name="Image 10" descr="Bulle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55"/>
          <a:stretch/>
        </p:blipFill>
        <p:spPr>
          <a:xfrm>
            <a:off x="6108301" y="1240862"/>
            <a:ext cx="6083700" cy="4785122"/>
          </a:xfrm>
          <a:prstGeom prst="rect">
            <a:avLst/>
          </a:prstGeom>
        </p:spPr>
      </p:pic>
      <p:sp>
        <p:nvSpPr>
          <p:cNvPr id="12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6713219" y="210299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24" hasCustomPrompt="1"/>
          </p:nvPr>
        </p:nvSpPr>
        <p:spPr>
          <a:xfrm>
            <a:off x="6713219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25" hasCustomPrompt="1"/>
          </p:nvPr>
        </p:nvSpPr>
        <p:spPr>
          <a:xfrm>
            <a:off x="6713219" y="2534486"/>
            <a:ext cx="4646893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26" hasCustomPrompt="1"/>
          </p:nvPr>
        </p:nvSpPr>
        <p:spPr>
          <a:xfrm>
            <a:off x="912069" y="2560658"/>
            <a:ext cx="4646892" cy="291178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14313" marR="0" indent="-214313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 sz="12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</p:txBody>
      </p:sp>
    </p:spTree>
    <p:extLst>
      <p:ext uri="{BB962C8B-B14F-4D97-AF65-F5344CB8AC3E}">
        <p14:creationId xmlns:p14="http://schemas.microsoft.com/office/powerpoint/2010/main" val="46275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FE04F86-4FF0-1B4C-8827-059AA6275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995" y="0"/>
            <a:ext cx="11353799" cy="598756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2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uniquement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47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4481-461C-E545-A881-30035B5DBFC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1222858"/>
            <a:ext cx="12192000" cy="4785608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FFFFFF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27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542B84"/>
                </a:solidFill>
              </a:defRPr>
            </a:lvl1pPr>
          </a:lstStyle>
          <a:p>
            <a:r>
              <a:rPr lang="de-DE" dirty="0" err="1"/>
              <a:t>www.talentsdunumerique.com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pic>
        <p:nvPicPr>
          <p:cNvPr id="12" name="Image 11" descr="Pascaline_Logo_RVB.png">
            <a:extLst>
              <a:ext uri="{FF2B5EF4-FFF2-40B4-BE49-F238E27FC236}">
                <a16:creationId xmlns:a16="http://schemas.microsoft.com/office/drawing/2014/main" id="{A64E39DF-9902-8A42-9234-B93F03418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37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22858"/>
            <a:ext cx="12192000" cy="4785608"/>
          </a:xfrm>
          <a:prstGeom prst="rect">
            <a:avLst/>
          </a:prstGeom>
          <a:solidFill>
            <a:srgbClr val="D90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FFFFFF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D90079"/>
                </a:solidFill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D90079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Image 12" descr="Pascaline_Logo_RVB.png">
            <a:extLst>
              <a:ext uri="{FF2B5EF4-FFF2-40B4-BE49-F238E27FC236}">
                <a16:creationId xmlns:a16="http://schemas.microsoft.com/office/drawing/2014/main" id="{782EB283-321A-B749-AADD-0A46131767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60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22858"/>
            <a:ext cx="12192000" cy="4785608"/>
          </a:xfrm>
          <a:prstGeom prst="rect">
            <a:avLst/>
          </a:prstGeom>
          <a:solidFill>
            <a:srgbClr val="2552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chemeClr val="bg1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5527C"/>
                </a:solidFill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894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22858"/>
            <a:ext cx="12192000" cy="4785608"/>
          </a:xfrm>
          <a:prstGeom prst="rect">
            <a:avLst/>
          </a:prstGeom>
          <a:solidFill>
            <a:srgbClr val="20B8A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77930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69127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chemeClr val="bg1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99038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err="1">
                <a:solidFill>
                  <a:srgbClr val="20B8AE"/>
                </a:solidFill>
              </a:rPr>
              <a:t>www.talentsdunumerique.com</a:t>
            </a:r>
            <a:endParaRPr lang="fr-FR" dirty="0">
              <a:solidFill>
                <a:srgbClr val="20B8AE"/>
              </a:solidFill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0B8AE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51343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 userDrawn="1"/>
        </p:nvGrpSpPr>
        <p:grpSpPr>
          <a:xfrm>
            <a:off x="0" y="1237426"/>
            <a:ext cx="12192000" cy="4785122"/>
            <a:chOff x="0" y="1649900"/>
            <a:chExt cx="14987588" cy="6380163"/>
          </a:xfrm>
        </p:grpSpPr>
        <p:pic>
          <p:nvPicPr>
            <p:cNvPr id="12" name="Image 11" descr="Bullet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"/>
            <a:stretch/>
          </p:blipFill>
          <p:spPr>
            <a:xfrm>
              <a:off x="0" y="1649900"/>
              <a:ext cx="9735494" cy="6380163"/>
            </a:xfrm>
            <a:prstGeom prst="rect">
              <a:avLst/>
            </a:prstGeom>
          </p:spPr>
        </p:pic>
        <p:pic>
          <p:nvPicPr>
            <p:cNvPr id="14" name="Image 13" descr="Bullet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" r="45196"/>
            <a:stretch/>
          </p:blipFill>
          <p:spPr>
            <a:xfrm>
              <a:off x="9738102" y="1649900"/>
              <a:ext cx="5249486" cy="6380163"/>
            </a:xfrm>
            <a:prstGeom prst="rect">
              <a:avLst/>
            </a:prstGeom>
          </p:spPr>
        </p:pic>
      </p:grpSp>
      <p:sp>
        <p:nvSpPr>
          <p:cNvPr id="7" name="Espace réservé du texte 2"/>
          <p:cNvSpPr>
            <a:spLocks noGrp="1"/>
          </p:cNvSpPr>
          <p:nvPr userDrawn="1"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 userDrawn="1"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texte 2"/>
          <p:cNvSpPr>
            <a:spLocks noGrp="1"/>
          </p:cNvSpPr>
          <p:nvPr userDrawn="1"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 userDrawn="1"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542B84"/>
                </a:solidFill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 userDrawn="1"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5" name="Image 14" descr="Pascaline_Logo_RVB.png">
            <a:extLst>
              <a:ext uri="{FF2B5EF4-FFF2-40B4-BE49-F238E27FC236}">
                <a16:creationId xmlns:a16="http://schemas.microsoft.com/office/drawing/2014/main" id="{A5FD6C41-27CC-5340-BBC1-CFF48846C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941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4"/>
          <p:cNvGrpSpPr/>
          <p:nvPr userDrawn="1"/>
        </p:nvGrpSpPr>
        <p:grpSpPr>
          <a:xfrm>
            <a:off x="0" y="1237426"/>
            <a:ext cx="12192000" cy="4785122"/>
            <a:chOff x="0" y="1649900"/>
            <a:chExt cx="14987588" cy="6380163"/>
          </a:xfrm>
        </p:grpSpPr>
        <p:pic>
          <p:nvPicPr>
            <p:cNvPr id="6" name="Image 5" descr="Bullet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"/>
            <a:stretch/>
          </p:blipFill>
          <p:spPr>
            <a:xfrm>
              <a:off x="0" y="1649900"/>
              <a:ext cx="9735494" cy="6380163"/>
            </a:xfrm>
            <a:prstGeom prst="rect">
              <a:avLst/>
            </a:prstGeom>
          </p:spPr>
        </p:pic>
        <p:pic>
          <p:nvPicPr>
            <p:cNvPr id="7" name="Image 6" descr="Bullet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" r="45196"/>
            <a:stretch/>
          </p:blipFill>
          <p:spPr>
            <a:xfrm>
              <a:off x="9738102" y="1649900"/>
              <a:ext cx="5249486" cy="6380163"/>
            </a:xfrm>
            <a:prstGeom prst="rect">
              <a:avLst/>
            </a:prstGeom>
          </p:spPr>
        </p:pic>
      </p:grpSp>
      <p:sp>
        <p:nvSpPr>
          <p:cNvPr id="9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5527C"/>
                </a:solidFill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0498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06616" y="6356352"/>
            <a:ext cx="2844800" cy="365126"/>
          </a:xfrm>
          <a:prstGeom prst="rect">
            <a:avLst/>
          </a:prstGeom>
        </p:spPr>
        <p:txBody>
          <a:bodyPr vert="horz" lIns="81625" tIns="40813" rIns="81625" bIns="40813" rtlCol="0" anchor="ctr"/>
          <a:lstStyle>
            <a:lvl1pPr algn="r">
              <a:defRPr sz="983">
                <a:solidFill>
                  <a:srgbClr val="53AA47"/>
                </a:solidFill>
                <a:latin typeface="Arial"/>
                <a:cs typeface="Arial"/>
              </a:defRPr>
            </a:lvl1pPr>
          </a:lstStyle>
          <a:p>
            <a:fld id="{F69BA50A-D444-D943-A6B7-3735913DFE4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8158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/Texte TD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Bullet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21"/>
          <a:stretch/>
        </p:blipFill>
        <p:spPr>
          <a:xfrm>
            <a:off x="6108299" y="1237426"/>
            <a:ext cx="8074382" cy="4541459"/>
          </a:xfrm>
          <a:prstGeom prst="rect">
            <a:avLst/>
          </a:prstGeom>
        </p:spPr>
      </p:pic>
      <p:sp>
        <p:nvSpPr>
          <p:cNvPr id="12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91206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671321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4" hasCustomPrompt="1"/>
          </p:nvPr>
        </p:nvSpPr>
        <p:spPr>
          <a:xfrm>
            <a:off x="6713219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pic>
        <p:nvPicPr>
          <p:cNvPr id="20" name="Image 19" descr="Pascaline_Logo_RV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2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5"/>
          </p:nvPr>
        </p:nvSpPr>
        <p:spPr>
          <a:xfrm>
            <a:off x="6712638" y="2583657"/>
            <a:ext cx="4647708" cy="30456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6"/>
          </p:nvPr>
        </p:nvSpPr>
        <p:spPr>
          <a:xfrm>
            <a:off x="911721" y="2583657"/>
            <a:ext cx="4647708" cy="30456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8103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, personne, ordinateur&#10;&#10;Description générée automatiquement">
            <a:extLst>
              <a:ext uri="{FF2B5EF4-FFF2-40B4-BE49-F238E27FC236}">
                <a16:creationId xmlns:a16="http://schemas.microsoft.com/office/drawing/2014/main" id="{9FE04F86-4FF0-1B4C-8827-059AA6275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"/>
          <a:stretch/>
        </p:blipFill>
        <p:spPr>
          <a:xfrm>
            <a:off x="838200" y="0"/>
            <a:ext cx="11353799" cy="598756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2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0FB46200-37B0-354D-8C58-743924384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0"/>
            <a:ext cx="11353800" cy="598756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709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BEA4820C-CAB1-7C45-BA5D-FB7F3AFDC2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7095" y="0"/>
            <a:ext cx="11353800" cy="59880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709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 (en blanc ou noir seulement ce qui ressort le mieux sur l’image choisie)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2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0" y="0"/>
            <a:ext cx="11353798" cy="5987562"/>
          </a:xfrm>
          <a:prstGeom prst="rect">
            <a:avLst/>
          </a:prstGeom>
          <a:solidFill>
            <a:srgbClr val="43D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7156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4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2" y="0"/>
            <a:ext cx="11353798" cy="5987562"/>
          </a:xfrm>
          <a:prstGeom prst="rect">
            <a:avLst/>
          </a:prstGeom>
          <a:solidFill>
            <a:srgbClr val="1A1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8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1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44D3E9-0B9F-8247-8E51-EAA2ED90E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5696" y="1825625"/>
            <a:ext cx="9018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68514D-7EBC-1246-A145-C933F7D75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2ECEE5-7519-1941-8A23-4063F88C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B4F001-5992-1F4C-9E43-9E740D333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79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82" r:id="rId3"/>
    <p:sldLayoutId id="2147483650" r:id="rId4"/>
    <p:sldLayoutId id="2147483688" r:id="rId5"/>
    <p:sldLayoutId id="2147483660" r:id="rId6"/>
    <p:sldLayoutId id="2147483690" r:id="rId7"/>
    <p:sldLayoutId id="2147483661" r:id="rId8"/>
    <p:sldLayoutId id="2147483689" r:id="rId9"/>
    <p:sldLayoutId id="2147483663" r:id="rId10"/>
    <p:sldLayoutId id="2147483664" r:id="rId11"/>
    <p:sldLayoutId id="2147483665" r:id="rId12"/>
    <p:sldLayoutId id="2147483666" r:id="rId13"/>
    <p:sldLayoutId id="2147483691" r:id="rId14"/>
    <p:sldLayoutId id="2147483671" r:id="rId15"/>
    <p:sldLayoutId id="2147483652" r:id="rId16"/>
    <p:sldLayoutId id="2147483668" r:id="rId17"/>
    <p:sldLayoutId id="2147483681" r:id="rId18"/>
    <p:sldLayoutId id="2147483669" r:id="rId19"/>
    <p:sldLayoutId id="2147483686" r:id="rId20"/>
    <p:sldLayoutId id="2147483685" r:id="rId21"/>
    <p:sldLayoutId id="2147483667" r:id="rId22"/>
    <p:sldLayoutId id="2147483684" r:id="rId23"/>
    <p:sldLayoutId id="2147483683" r:id="rId24"/>
    <p:sldLayoutId id="2147483676" r:id="rId25"/>
    <p:sldLayoutId id="214748371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2" y="6168376"/>
            <a:ext cx="3860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ctr">
              <a:defRPr sz="900" b="0" i="0">
                <a:solidFill>
                  <a:srgbClr val="542B84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335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hf hdr="0" dt="0"/>
  <p:txStyles>
    <p:titleStyle>
      <a:lvl1pPr algn="ctr" defTabSz="516917" rtl="0" eaLnBrk="1" latinLnBrk="0" hangingPunct="1">
        <a:spcBef>
          <a:spcPct val="0"/>
        </a:spcBef>
        <a:buNone/>
        <a:defRPr sz="5025" kern="1200">
          <a:solidFill>
            <a:schemeClr val="tx1"/>
          </a:solidFill>
          <a:latin typeface="Raleway Medium"/>
          <a:ea typeface="+mj-ea"/>
          <a:cs typeface="+mj-cs"/>
        </a:defRPr>
      </a:lvl1pPr>
    </p:titleStyle>
    <p:bodyStyle>
      <a:lvl1pPr marL="387687" indent="-387687" algn="l" defTabSz="516917" rtl="0" eaLnBrk="1" latinLnBrk="0" hangingPunct="1">
        <a:spcBef>
          <a:spcPct val="20000"/>
        </a:spcBef>
        <a:buFont typeface="Arial"/>
        <a:buChar char="•"/>
        <a:defRPr sz="3675" kern="1200">
          <a:solidFill>
            <a:schemeClr val="tx1"/>
          </a:solidFill>
          <a:latin typeface="Raleway Medium"/>
          <a:ea typeface="+mn-ea"/>
          <a:cs typeface="+mn-cs"/>
        </a:defRPr>
      </a:lvl1pPr>
      <a:lvl2pPr marL="839987" indent="-323072" algn="l" defTabSz="516917" rtl="0" eaLnBrk="1" latinLnBrk="0" hangingPunct="1">
        <a:spcBef>
          <a:spcPct val="20000"/>
        </a:spcBef>
        <a:buFont typeface="Arial"/>
        <a:buChar char="–"/>
        <a:defRPr sz="3150" kern="1200">
          <a:solidFill>
            <a:schemeClr val="tx1"/>
          </a:solidFill>
          <a:latin typeface="Raleway Medium"/>
          <a:ea typeface="+mn-ea"/>
          <a:cs typeface="+mn-cs"/>
        </a:defRPr>
      </a:lvl2pPr>
      <a:lvl3pPr marL="1292291" indent="-258458" algn="l" defTabSz="516917" rtl="0" eaLnBrk="1" latinLnBrk="0" hangingPunct="1">
        <a:spcBef>
          <a:spcPct val="20000"/>
        </a:spcBef>
        <a:buFont typeface="Arial"/>
        <a:buChar char="•"/>
        <a:defRPr sz="2625" kern="1200">
          <a:solidFill>
            <a:schemeClr val="tx1"/>
          </a:solidFill>
          <a:latin typeface="Raleway Medium"/>
          <a:ea typeface="+mn-ea"/>
          <a:cs typeface="+mn-cs"/>
        </a:defRPr>
      </a:lvl3pPr>
      <a:lvl4pPr marL="1809206" indent="-258458" algn="l" defTabSz="516917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aleway Medium"/>
          <a:ea typeface="+mn-ea"/>
          <a:cs typeface="+mn-cs"/>
        </a:defRPr>
      </a:lvl4pPr>
      <a:lvl5pPr marL="2326121" indent="-258458" algn="l" defTabSz="516917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Raleway Medium"/>
          <a:ea typeface="+mn-ea"/>
          <a:cs typeface="+mn-cs"/>
        </a:defRPr>
      </a:lvl5pPr>
      <a:lvl6pPr marL="2843036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359952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876869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393785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6917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3832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0749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67665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84578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1495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18410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5327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6917"/>
            <a:r>
              <a:rPr lang="de-DE">
                <a:solidFill>
                  <a:srgbClr val="FFFFFF"/>
                </a:solidFill>
              </a:rPr>
              <a:t>www.talentsdunumerique.com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19074882-7E0D-E343-B8A1-F30008272E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15275" y="2671763"/>
            <a:ext cx="2047875" cy="2047875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3BDB5695-5399-6942-8E03-8D501EB018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60000"/>
          </a:blip>
          <a:srcRect t="13165" b="13165"/>
          <a:stretch>
            <a:fillRect/>
          </a:stretch>
        </p:blipFill>
        <p:spPr>
          <a:xfrm>
            <a:off x="471099" y="2195512"/>
            <a:ext cx="11233423" cy="4662488"/>
          </a:xfrm>
          <a:solidFill>
            <a:schemeClr val="bg1">
              <a:lumMod val="85000"/>
              <a:alpha val="62000"/>
            </a:schemeClr>
          </a:solidFill>
          <a:effectLst>
            <a:glow>
              <a:schemeClr val="accent1">
                <a:alpha val="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</p:pic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10627732-1B3D-4241-9E4C-5C8B9BF1E209}"/>
              </a:ext>
            </a:extLst>
          </p:cNvPr>
          <p:cNvSpPr txBox="1">
            <a:spLocks/>
          </p:cNvSpPr>
          <p:nvPr/>
        </p:nvSpPr>
        <p:spPr>
          <a:xfrm>
            <a:off x="7714463" y="5908241"/>
            <a:ext cx="3311082" cy="524090"/>
          </a:xfrm>
          <a:prstGeom prst="rect">
            <a:avLst/>
          </a:prstGeom>
          <a:solidFill>
            <a:schemeClr val="bg2"/>
          </a:solidFill>
          <a:effectLst>
            <a:softEdge rad="31750"/>
          </a:effectLst>
        </p:spPr>
        <p:txBody>
          <a:bodyPr vert="horz" lIns="103383" tIns="51693" rIns="103383" bIns="51693" rtlCol="0" anchor="ctr"/>
          <a:lstStyle>
            <a:defPPr>
              <a:defRPr lang="fr-FR"/>
            </a:defPPr>
            <a:lvl1pPr marL="0" algn="ctr" defTabSz="689222" rtl="0" eaLnBrk="1" latinLnBrk="0" hangingPunct="1"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89222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8443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7665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6886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6104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35326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24547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13769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6917"/>
            <a:r>
              <a:rPr lang="de-DE" sz="1200" dirty="0">
                <a:solidFill>
                  <a:srgbClr val="000000"/>
                </a:solidFill>
              </a:rPr>
              <a:t> #</a:t>
            </a:r>
            <a:r>
              <a:rPr lang="de-DE" sz="1200" dirty="0" err="1">
                <a:solidFill>
                  <a:srgbClr val="000000"/>
                </a:solidFill>
              </a:rPr>
              <a:t>talentsdunum</a:t>
            </a:r>
            <a:endParaRPr lang="de-DE" sz="1200" dirty="0">
              <a:solidFill>
                <a:srgbClr val="000000"/>
              </a:solidFill>
            </a:endParaRPr>
          </a:p>
          <a:p>
            <a:pPr defTabSz="516917"/>
            <a:r>
              <a:rPr lang="de-DE" sz="1200" dirty="0">
                <a:solidFill>
                  <a:srgbClr val="000000"/>
                </a:solidFill>
              </a:rPr>
              <a:t>@</a:t>
            </a:r>
            <a:r>
              <a:rPr lang="de-DE" sz="1200" dirty="0" err="1">
                <a:solidFill>
                  <a:srgbClr val="000000"/>
                </a:solidFill>
              </a:rPr>
              <a:t>talentsdunum</a:t>
            </a:r>
            <a:endParaRPr lang="fr-FR" sz="1200" dirty="0">
              <a:solidFill>
                <a:srgbClr val="000000"/>
              </a:solidFill>
            </a:endParaRP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6D1E4897-F8C2-394A-A773-430BC057B59C}"/>
              </a:ext>
            </a:extLst>
          </p:cNvPr>
          <p:cNvSpPr txBox="1">
            <a:spLocks/>
          </p:cNvSpPr>
          <p:nvPr/>
        </p:nvSpPr>
        <p:spPr>
          <a:xfrm>
            <a:off x="908008" y="2671976"/>
            <a:ext cx="10117538" cy="2047364"/>
          </a:xfrm>
          <a:prstGeom prst="rect">
            <a:avLst/>
          </a:prstGeom>
        </p:spPr>
        <p:txBody>
          <a:bodyPr/>
          <a:lstStyle>
            <a:lvl1pPr marL="0" indent="0" algn="r" defTabSz="689222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5400" b="0" i="0" kern="1200" cap="all">
                <a:solidFill>
                  <a:srgbClr val="FFFFFF"/>
                </a:solidFill>
                <a:latin typeface="Avenir Black"/>
                <a:ea typeface="+mn-ea"/>
                <a:cs typeface="Avenir Black"/>
              </a:defRPr>
            </a:lvl1pPr>
            <a:lvl2pPr marL="0" indent="0" algn="r" defTabSz="689222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4400" b="0" i="0" kern="1200">
                <a:solidFill>
                  <a:srgbClr val="FFFFFF"/>
                </a:solidFill>
                <a:latin typeface="Raleway Medium"/>
                <a:ea typeface="+mn-ea"/>
                <a:cs typeface="Raleway Medium"/>
              </a:defRPr>
            </a:lvl2pPr>
            <a:lvl3pPr marL="1723054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aleway Medium"/>
                <a:ea typeface="+mn-ea"/>
                <a:cs typeface="+mn-cs"/>
              </a:defRPr>
            </a:lvl3pPr>
            <a:lvl4pPr marL="2412275" indent="-344611" algn="l" defTabSz="689222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aleway Medium"/>
                <a:ea typeface="+mn-ea"/>
                <a:cs typeface="+mn-cs"/>
              </a:defRPr>
            </a:lvl4pPr>
            <a:lvl5pPr marL="3101494" indent="-344611" algn="l" defTabSz="689222" rtl="0" eaLnBrk="1" latinLnBrk="0" hangingPunct="1">
              <a:spcBef>
                <a:spcPct val="20000"/>
              </a:spcBef>
              <a:buFont typeface="Arial"/>
              <a:buChar char="»"/>
              <a:defRPr sz="2800" kern="1200">
                <a:solidFill>
                  <a:schemeClr val="tx1"/>
                </a:solidFill>
                <a:latin typeface="Raleway Medium"/>
                <a:ea typeface="+mn-ea"/>
                <a:cs typeface="+mn-cs"/>
              </a:defRPr>
            </a:lvl5pPr>
            <a:lvl6pPr marL="3790715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9936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9158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8380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6917"/>
            <a:r>
              <a:rPr lang="fr-FR" sz="4050" dirty="0"/>
              <a:t>Diversité et opportunités du numérique et de ses métiers</a:t>
            </a:r>
          </a:p>
          <a:p>
            <a:pPr defTabSz="516917"/>
            <a:endParaRPr lang="fr-FR" sz="4050" dirty="0"/>
          </a:p>
          <a:p>
            <a:pPr defTabSz="516917"/>
            <a:r>
              <a:rPr lang="fr-FR" sz="4050" dirty="0"/>
              <a:t>07.06.2022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174B908-575C-D848-857D-9ADB1CBD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924" y="5976116"/>
            <a:ext cx="438150" cy="4381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0D838A1-E25D-5947-BDAD-B3376ECC34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36" y="144020"/>
            <a:ext cx="3282292" cy="18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8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B89A1A-98C7-514A-98C1-519136FF469D}"/>
              </a:ext>
            </a:extLst>
          </p:cNvPr>
          <p:cNvSpPr txBox="1"/>
          <p:nvPr/>
        </p:nvSpPr>
        <p:spPr>
          <a:xfrm>
            <a:off x="8363700" y="417003"/>
            <a:ext cx="24805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50" b="1" dirty="0">
                <a:solidFill>
                  <a:srgbClr val="542B84"/>
                </a:solidFill>
                <a:latin typeface="Avenir Book" panose="02000503020000020003" pitchFamily="2" charset="0"/>
              </a:rPr>
              <a:t>MERCI !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6F97E38-F2B9-F045-8057-CA6B468517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108" b="121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906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A07E5A-3FDE-B546-B3AF-C13EDF063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6917">
              <a:defRPr/>
            </a:pPr>
            <a:fld id="{3A9C4481-461C-E545-A881-30035B5DBFC3}" type="slidenum">
              <a:rPr lang="fr-FR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516917">
                <a:defRPr/>
              </a:pPr>
              <a:t>2</a:t>
            </a:fld>
            <a:endParaRPr lang="fr-F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9" name="Espace réservé du contenu 4">
            <a:extLst>
              <a:ext uri="{FF2B5EF4-FFF2-40B4-BE49-F238E27FC236}">
                <a16:creationId xmlns:a16="http://schemas.microsoft.com/office/drawing/2014/main" id="{732E1A38-B19D-B548-9A7B-2EE0C3C6BF43}"/>
              </a:ext>
            </a:extLst>
          </p:cNvPr>
          <p:cNvSpPr txBox="1">
            <a:spLocks/>
          </p:cNvSpPr>
          <p:nvPr/>
        </p:nvSpPr>
        <p:spPr>
          <a:xfrm>
            <a:off x="980781" y="2097878"/>
            <a:ext cx="6144152" cy="1725617"/>
          </a:xfrm>
          <a:prstGeom prst="rect">
            <a:avLst/>
          </a:prstGeom>
        </p:spPr>
        <p:txBody>
          <a:bodyPr>
            <a:normAutofit/>
          </a:bodyPr>
          <a:lstStyle>
            <a:lvl1pPr marL="516916" indent="-516916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1119983" indent="-430762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1723054" indent="-344611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2412275" indent="-344611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2756883" indent="0" algn="l" defTabSz="68922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3790715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9936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9158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8380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A080D-0B35-452C-BD86-324F9C765FF0}"/>
              </a:ext>
            </a:extLst>
          </p:cNvPr>
          <p:cNvSpPr/>
          <p:nvPr/>
        </p:nvSpPr>
        <p:spPr>
          <a:xfrm>
            <a:off x="5270806" y="3012029"/>
            <a:ext cx="2665677" cy="1594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D7426-0305-444F-BD97-355F5B9988DB}"/>
              </a:ext>
            </a:extLst>
          </p:cNvPr>
          <p:cNvSpPr/>
          <p:nvPr/>
        </p:nvSpPr>
        <p:spPr>
          <a:xfrm>
            <a:off x="980781" y="1526400"/>
            <a:ext cx="10745054" cy="364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b="1" u="sng" dirty="0">
                <a:solidFill>
                  <a:srgbClr val="7030A0"/>
                </a:solidFill>
                <a:ea typeface="Times New Roman" panose="02020603050405020304" pitchFamily="18" charset="0"/>
              </a:rPr>
              <a:t>Programme et intervenants</a:t>
            </a:r>
            <a:endParaRPr lang="fr-FR" sz="2000" b="1" dirty="0">
              <a:solidFill>
                <a:srgbClr val="7030A0"/>
              </a:solidFill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br>
              <a:rPr lang="fr-FR" sz="2000" dirty="0">
                <a:solidFill>
                  <a:srgbClr val="4BACC6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Animation par Rémi Ferrand, Délégué général de Talents du numérique</a:t>
            </a:r>
            <a:endParaRPr lang="fr-FR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Introduction par </a:t>
            </a:r>
            <a:r>
              <a:rPr lang="fr-FR" sz="20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Neila</a:t>
            </a: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Hamadache</a:t>
            </a: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, Déléguée à la formation de </a:t>
            </a:r>
            <a:r>
              <a:rPr lang="fr-FR" sz="20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Numeum</a:t>
            </a: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endParaRPr lang="fr-FR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 </a:t>
            </a:r>
            <a:endParaRPr lang="fr-FR" sz="2000" dirty="0"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Patrick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Anglard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, DSI du groupe 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Docaposte</a:t>
            </a:r>
            <a:endParaRPr lang="fr-FR" sz="2000" b="1" dirty="0">
              <a:solidFill>
                <a:srgbClr val="C00000"/>
              </a:solidFill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Jihane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Baciocchini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, Directrice du recrutement de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Capgemini</a:t>
            </a:r>
            <a:endParaRPr lang="fr-FR" sz="2000" b="1" dirty="0">
              <a:solidFill>
                <a:srgbClr val="C00000"/>
              </a:solidFill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</a:rPr>
              <a:t>Dominique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</a:rPr>
              <a:t>Fougerat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</a:rPr>
              <a:t>, Directrice des Ressources Humaines d’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</a:rPr>
              <a:t>Axway</a:t>
            </a:r>
            <a:endParaRPr lang="fr-FR" sz="2000" b="1" dirty="0">
              <a:solidFill>
                <a:srgbClr val="C00000"/>
              </a:solidFill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</a:rPr>
              <a:t>Franck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</a:rPr>
              <a:t>Keloglanian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</a:rPr>
              <a:t>, Secrétaire Général d’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</a:rPr>
              <a:t>Axway</a:t>
            </a:r>
            <a:endParaRPr lang="fr-FR" sz="2000" b="1" dirty="0">
              <a:solidFill>
                <a:srgbClr val="C00000"/>
              </a:solidFill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Emmanuelle Roux, Présidente de CINOV Numérique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Q/A (30’)</a:t>
            </a:r>
            <a:endParaRPr lang="fr-FR" sz="2000" b="1" dirty="0">
              <a:solidFill>
                <a:srgbClr val="C00000"/>
              </a:solidFill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1A2-F9C4-3048-8AFB-BFA86F830F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65" y="5970495"/>
            <a:ext cx="1503317" cy="7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7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5F234-A404-B743-A0B0-E790DB21C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secteur numérique</a:t>
            </a:r>
            <a:br>
              <a:rPr lang="fr-FR" dirty="0"/>
            </a:br>
            <a:r>
              <a:rPr lang="fr-FR" dirty="0"/>
              <a:t>Chiffres clefs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2C91FE-879C-9F4F-A5E8-97F6F2B4F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7 juin 2022</a:t>
            </a:r>
          </a:p>
        </p:txBody>
      </p:sp>
    </p:spTree>
    <p:extLst>
      <p:ext uri="{BB962C8B-B14F-4D97-AF65-F5344CB8AC3E}">
        <p14:creationId xmlns:p14="http://schemas.microsoft.com/office/powerpoint/2010/main" val="410392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CDFBD-5114-46D9-86BC-960124DB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0" y="365126"/>
            <a:ext cx="10515600" cy="614980"/>
          </a:xfrm>
        </p:spPr>
        <p:txBody>
          <a:bodyPr/>
          <a:lstStyle/>
          <a:p>
            <a:r>
              <a:rPr lang="fr-FR" b="1" dirty="0">
                <a:solidFill>
                  <a:srgbClr val="E22487"/>
                </a:solidFill>
              </a:rPr>
              <a:t>Les chiffres clefs du secteur : Evolution du nombre de salariés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65235A-763C-4E10-A339-9ED48ED1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93" y="1422255"/>
            <a:ext cx="7879393" cy="351112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7AFCBC-B33A-4004-AC46-60EE91AC556D}"/>
              </a:ext>
            </a:extLst>
          </p:cNvPr>
          <p:cNvSpPr txBox="1"/>
          <p:nvPr/>
        </p:nvSpPr>
        <p:spPr>
          <a:xfrm>
            <a:off x="1406236" y="5211336"/>
            <a:ext cx="10404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4 600 créations nettes d’emploi en 2020 malgré la crise sanitaire</a:t>
            </a:r>
          </a:p>
          <a:p>
            <a:pPr algn="ctr"/>
            <a:r>
              <a:rPr lang="fr-FR" sz="1600" dirty="0"/>
              <a:t>11</a:t>
            </a:r>
            <a:r>
              <a:rPr lang="fr-FR" sz="1600" baseline="30000" dirty="0"/>
              <a:t>ème</a:t>
            </a:r>
            <a:r>
              <a:rPr lang="fr-FR" sz="1600" dirty="0"/>
              <a:t> année consécutive de croissance d’emploi dans le secteur</a:t>
            </a:r>
          </a:p>
          <a:p>
            <a:pPr algn="ctr"/>
            <a:r>
              <a:rPr lang="fr-FR" sz="1600" dirty="0"/>
              <a:t>Environ 179 000 créations d’emploi depuis la crise de 2009</a:t>
            </a:r>
          </a:p>
        </p:txBody>
      </p:sp>
    </p:spTree>
    <p:extLst>
      <p:ext uri="{BB962C8B-B14F-4D97-AF65-F5344CB8AC3E}">
        <p14:creationId xmlns:p14="http://schemas.microsoft.com/office/powerpoint/2010/main" val="398504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CDFBD-5114-46D9-86BC-960124DB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0" y="365126"/>
            <a:ext cx="10515600" cy="740916"/>
          </a:xfrm>
        </p:spPr>
        <p:txBody>
          <a:bodyPr/>
          <a:lstStyle/>
          <a:p>
            <a:r>
              <a:rPr lang="fr-FR" b="1" dirty="0">
                <a:solidFill>
                  <a:srgbClr val="E22487"/>
                </a:solidFill>
              </a:rPr>
              <a:t>Les chiffres clefs du secteur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75B2F0-81A1-40E6-B304-2951A907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2" y="979617"/>
            <a:ext cx="2226377" cy="4847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B4D452-BAA7-45FF-BEC6-623B983C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87" y="1226010"/>
            <a:ext cx="7648400" cy="39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6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CDFBD-5114-46D9-86BC-960124DB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0" y="365126"/>
            <a:ext cx="10515600" cy="740916"/>
          </a:xfrm>
        </p:spPr>
        <p:txBody>
          <a:bodyPr/>
          <a:lstStyle/>
          <a:p>
            <a:r>
              <a:rPr lang="fr-FR" b="1" dirty="0">
                <a:solidFill>
                  <a:srgbClr val="E22487"/>
                </a:solidFill>
              </a:rPr>
              <a:t>Perspectives économiques : 2021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41F29B-1179-4113-8EE0-32F3FE173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452"/>
            <a:ext cx="11353800" cy="4909165"/>
          </a:xfrm>
        </p:spPr>
        <p:txBody>
          <a:bodyPr>
            <a:normAutofit/>
          </a:bodyPr>
          <a:lstStyle/>
          <a:p>
            <a:pPr marL="285750" lvl="1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900" b="1" dirty="0">
                <a:solidFill>
                  <a:srgbClr val="43D6DD"/>
                </a:solidFill>
                <a:latin typeface="Barlow" pitchFamily="2" charset="77"/>
              </a:rPr>
              <a:t>Une croissance à nouveau à la hausse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D97458C-F605-4E84-B552-2DC63C9BCBBB}"/>
              </a:ext>
            </a:extLst>
          </p:cNvPr>
          <p:cNvSpPr txBox="1"/>
          <p:nvPr/>
        </p:nvSpPr>
        <p:spPr>
          <a:xfrm>
            <a:off x="3048456" y="3245703"/>
            <a:ext cx="60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7C9FD5E-8734-4FB7-A48C-0CFA0E84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03" y="1494926"/>
            <a:ext cx="8446793" cy="43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CDFBD-5114-46D9-86BC-960124DB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0" y="365126"/>
            <a:ext cx="10515600" cy="740916"/>
          </a:xfrm>
        </p:spPr>
        <p:txBody>
          <a:bodyPr/>
          <a:lstStyle/>
          <a:p>
            <a:r>
              <a:rPr lang="fr-FR" b="1" dirty="0">
                <a:solidFill>
                  <a:srgbClr val="E22487"/>
                </a:solidFill>
              </a:rPr>
              <a:t>Perspectives économiques : </a:t>
            </a:r>
            <a:br>
              <a:rPr lang="fr-FR" b="1" dirty="0">
                <a:solidFill>
                  <a:srgbClr val="E22487"/>
                </a:solidFill>
              </a:rPr>
            </a:br>
            <a:r>
              <a:rPr lang="fr-FR" b="1" dirty="0">
                <a:solidFill>
                  <a:srgbClr val="E22487"/>
                </a:solidFill>
              </a:rPr>
              <a:t>Les leviers de croissance, France 2021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6758B4E-C48B-4348-9F0D-B4B15C01C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812" y="1440091"/>
            <a:ext cx="8932376" cy="4246459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D97458C-F605-4E84-B552-2DC63C9BCBBB}"/>
              </a:ext>
            </a:extLst>
          </p:cNvPr>
          <p:cNvSpPr txBox="1"/>
          <p:nvPr/>
        </p:nvSpPr>
        <p:spPr>
          <a:xfrm>
            <a:off x="3048456" y="3245703"/>
            <a:ext cx="60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928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CDFBD-5114-46D9-86BC-960124DB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0" y="365126"/>
            <a:ext cx="10515600" cy="740916"/>
          </a:xfrm>
        </p:spPr>
        <p:txBody>
          <a:bodyPr/>
          <a:lstStyle/>
          <a:p>
            <a:r>
              <a:rPr lang="fr-FR" b="1" dirty="0">
                <a:solidFill>
                  <a:srgbClr val="E22487"/>
                </a:solidFill>
              </a:rPr>
              <a:t>Perspectives économiques : Prévisions 2022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DBD975-4290-48B1-913A-B3EA22BF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06" y="1085434"/>
            <a:ext cx="8862202" cy="45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5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A07E5A-3FDE-B546-B3AF-C13EDF063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6917">
              <a:defRPr/>
            </a:pPr>
            <a:fld id="{3A9C4481-461C-E545-A881-30035B5DBFC3}" type="slidenum">
              <a:rPr lang="fr-FR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516917">
                <a:defRPr/>
              </a:pPr>
              <a:t>9</a:t>
            </a:fld>
            <a:endParaRPr lang="fr-F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9" name="Espace réservé du contenu 4">
            <a:extLst>
              <a:ext uri="{FF2B5EF4-FFF2-40B4-BE49-F238E27FC236}">
                <a16:creationId xmlns:a16="http://schemas.microsoft.com/office/drawing/2014/main" id="{732E1A38-B19D-B548-9A7B-2EE0C3C6BF43}"/>
              </a:ext>
            </a:extLst>
          </p:cNvPr>
          <p:cNvSpPr txBox="1">
            <a:spLocks/>
          </p:cNvSpPr>
          <p:nvPr/>
        </p:nvSpPr>
        <p:spPr>
          <a:xfrm>
            <a:off x="980781" y="2097878"/>
            <a:ext cx="6144152" cy="1725617"/>
          </a:xfrm>
          <a:prstGeom prst="rect">
            <a:avLst/>
          </a:prstGeom>
        </p:spPr>
        <p:txBody>
          <a:bodyPr>
            <a:normAutofit/>
          </a:bodyPr>
          <a:lstStyle>
            <a:lvl1pPr marL="516916" indent="-516916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1119983" indent="-430762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1723054" indent="-344611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2412275" indent="-344611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2756883" indent="0" algn="l" defTabSz="68922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3790715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9936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9158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8380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A080D-0B35-452C-BD86-324F9C765FF0}"/>
              </a:ext>
            </a:extLst>
          </p:cNvPr>
          <p:cNvSpPr/>
          <p:nvPr/>
        </p:nvSpPr>
        <p:spPr>
          <a:xfrm>
            <a:off x="5270806" y="3012029"/>
            <a:ext cx="2665677" cy="1594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D7426-0305-444F-BD97-355F5B9988DB}"/>
              </a:ext>
            </a:extLst>
          </p:cNvPr>
          <p:cNvSpPr/>
          <p:nvPr/>
        </p:nvSpPr>
        <p:spPr>
          <a:xfrm>
            <a:off x="980781" y="1526400"/>
            <a:ext cx="10745054" cy="364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b="1" u="sng" dirty="0">
                <a:solidFill>
                  <a:srgbClr val="7030A0"/>
                </a:solidFill>
                <a:ea typeface="Times New Roman" panose="02020603050405020304" pitchFamily="18" charset="0"/>
              </a:rPr>
              <a:t>Programme et intervenants</a:t>
            </a:r>
            <a:endParaRPr lang="fr-FR" sz="2000" b="1" dirty="0">
              <a:solidFill>
                <a:srgbClr val="7030A0"/>
              </a:solidFill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br>
              <a:rPr lang="fr-FR" sz="2000" dirty="0">
                <a:solidFill>
                  <a:srgbClr val="4BACC6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Animation par Rémi Ferrand, Délégué général de Talents du numérique</a:t>
            </a:r>
            <a:endParaRPr lang="fr-FR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Introduction par </a:t>
            </a:r>
            <a:r>
              <a:rPr lang="fr-FR" sz="20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Neila</a:t>
            </a: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Hamadache</a:t>
            </a: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, Déléguée à la formation de </a:t>
            </a:r>
            <a:r>
              <a:rPr lang="fr-FR" sz="20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Numeum</a:t>
            </a: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endParaRPr lang="fr-FR" sz="2000" dirty="0"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 </a:t>
            </a:r>
            <a:endParaRPr lang="fr-FR" sz="2000" dirty="0"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Patrick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Anglard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, DSI du groupe 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Docaposte</a:t>
            </a:r>
            <a:endParaRPr lang="fr-FR" sz="2000" b="1" dirty="0">
              <a:solidFill>
                <a:srgbClr val="C00000"/>
              </a:solidFill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Jihane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Baciocchini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, Directrice du recrutement de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Capgemini</a:t>
            </a:r>
            <a:endParaRPr lang="fr-FR" sz="2000" b="1" dirty="0">
              <a:solidFill>
                <a:srgbClr val="C00000"/>
              </a:solidFill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</a:rPr>
              <a:t>Dominique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</a:rPr>
              <a:t>Fougerat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</a:rPr>
              <a:t>, Directrice des Ressources Humaines d’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</a:rPr>
              <a:t>Axway</a:t>
            </a:r>
            <a:endParaRPr lang="fr-FR" sz="2000" b="1" dirty="0">
              <a:solidFill>
                <a:srgbClr val="C00000"/>
              </a:solidFill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</a:rPr>
              <a:t>Franck 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</a:rPr>
              <a:t>Keloglanian</a:t>
            </a: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</a:rPr>
              <a:t>, Secrétaire Général d’</a:t>
            </a:r>
            <a:r>
              <a:rPr lang="fr-FR" sz="2000" b="1" dirty="0" err="1">
                <a:solidFill>
                  <a:srgbClr val="C00000"/>
                </a:solidFill>
                <a:ea typeface="Cambria" panose="02040503050406030204" pitchFamily="18" charset="0"/>
              </a:rPr>
              <a:t>Axway</a:t>
            </a:r>
            <a:endParaRPr lang="fr-FR" sz="2000" b="1" dirty="0">
              <a:solidFill>
                <a:srgbClr val="C00000"/>
              </a:solidFill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Emmanuelle Roux, Présidente de CINOV Numérique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itchFamily="2" charset="2"/>
              <a:buChar char=""/>
            </a:pPr>
            <a:r>
              <a:rPr lang="fr-FR" sz="2000" b="1" dirty="0">
                <a:solidFill>
                  <a:srgbClr val="C00000"/>
                </a:solidFill>
                <a:ea typeface="Cambria" panose="02040503050406030204" pitchFamily="18" charset="0"/>
                <a:cs typeface="Times New Roman" panose="02020603050405020304" pitchFamily="18" charset="0"/>
              </a:rPr>
              <a:t>Q/A (30’)</a:t>
            </a:r>
            <a:endParaRPr lang="fr-FR" sz="2000" b="1" dirty="0">
              <a:solidFill>
                <a:srgbClr val="C00000"/>
              </a:solidFill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1A2-F9C4-3048-8AFB-BFA86F830F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65" y="5970495"/>
            <a:ext cx="1503317" cy="7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575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PT nueum" id="{1AABD03F-1A6D-CA4E-BA6E-A512847236B6}" vid="{C8C651FD-5E2E-CC49-9E15-D04684BF5D1A}"/>
    </a:ext>
  </a:extLst>
</a:theme>
</file>

<file path=ppt/theme/theme2.xml><?xml version="1.0" encoding="utf-8"?>
<a:theme xmlns:a="http://schemas.openxmlformats.org/drawingml/2006/main" name="1_Thème Office">
  <a:themeElements>
    <a:clrScheme name="Personnalisée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C3377"/>
      </a:accent1>
      <a:accent2>
        <a:srgbClr val="D8001C"/>
      </a:accent2>
      <a:accent3>
        <a:srgbClr val="1A895A"/>
      </a:accent3>
      <a:accent4>
        <a:srgbClr val="6DBFD1"/>
      </a:accent4>
      <a:accent5>
        <a:srgbClr val="0B238F"/>
      </a:accent5>
      <a:accent6>
        <a:srgbClr val="1055C0"/>
      </a:accent6>
      <a:hlink>
        <a:srgbClr val="EC8009"/>
      </a:hlink>
      <a:folHlink>
        <a:srgbClr val="F29808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EDED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618</TotalTime>
  <Words>259</Words>
  <Application>Microsoft Macintosh PowerPoint</Application>
  <PresentationFormat>Grand écran</PresentationFormat>
  <Paragraphs>45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25" baseType="lpstr">
      <vt:lpstr>Arial</vt:lpstr>
      <vt:lpstr>Avenir Black</vt:lpstr>
      <vt:lpstr>Avenir Book</vt:lpstr>
      <vt:lpstr>Avenir Medium</vt:lpstr>
      <vt:lpstr>Barlow</vt:lpstr>
      <vt:lpstr>Calibri</vt:lpstr>
      <vt:lpstr>Cambria</vt:lpstr>
      <vt:lpstr>Montserrat</vt:lpstr>
      <vt:lpstr>Raleway Medium</vt:lpstr>
      <vt:lpstr>Raleway SemiBold</vt:lpstr>
      <vt:lpstr>Symbol</vt:lpstr>
      <vt:lpstr>Times New Roman</vt:lpstr>
      <vt:lpstr>Wingdings</vt:lpstr>
      <vt:lpstr>Thème Office</vt:lpstr>
      <vt:lpstr>1_Thème Office</vt:lpstr>
      <vt:lpstr>Présentation PowerPoint</vt:lpstr>
      <vt:lpstr>Présentation PowerPoint</vt:lpstr>
      <vt:lpstr>Le secteur numérique Chiffres clefs</vt:lpstr>
      <vt:lpstr>Les chiffres clefs du secteur : Evolution du nombre de salariés</vt:lpstr>
      <vt:lpstr>Les chiffres clefs du secteur</vt:lpstr>
      <vt:lpstr>Perspectives économiques : 2021</vt:lpstr>
      <vt:lpstr>Perspectives économiques :  Les leviers de croissance, France 2021</vt:lpstr>
      <vt:lpstr>Perspectives économiques : Prévisions 2022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Laura Pineau</dc:creator>
  <cp:lastModifiedBy>Microsoft Office User</cp:lastModifiedBy>
  <cp:revision>15</cp:revision>
  <dcterms:created xsi:type="dcterms:W3CDTF">2021-06-19T09:52:11Z</dcterms:created>
  <dcterms:modified xsi:type="dcterms:W3CDTF">2022-06-06T09:34:16Z</dcterms:modified>
</cp:coreProperties>
</file>